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314700" cy="2171700"/>
  <p:notesSz cx="3314700" cy="2171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43" d="100"/>
          <a:sy n="243" d="100"/>
        </p:scale>
        <p:origin x="931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994916" y="-1081239"/>
            <a:ext cx="2517521" cy="2493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3314700" cy="2171699"/>
          </a:xfrm>
          <a:custGeom>
            <a:avLst/>
            <a:gdLst/>
            <a:ahLst/>
            <a:cxnLst/>
            <a:rect l="l" t="t" r="r" b="b"/>
            <a:pathLst>
              <a:path w="3314700" h="2171699">
                <a:moveTo>
                  <a:pt x="3314700" y="2171699"/>
                </a:moveTo>
                <a:lnTo>
                  <a:pt x="0" y="2171699"/>
                </a:lnTo>
                <a:lnTo>
                  <a:pt x="0" y="0"/>
                </a:lnTo>
                <a:lnTo>
                  <a:pt x="3314700" y="0"/>
                </a:lnTo>
                <a:lnTo>
                  <a:pt x="3314700" y="2171699"/>
                </a:lnTo>
                <a:close/>
              </a:path>
            </a:pathLst>
          </a:custGeom>
          <a:ln w="9525">
            <a:solidFill>
              <a:srgbClr val="585858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1292" y="1802892"/>
            <a:ext cx="832103" cy="205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1516" y="1802892"/>
            <a:ext cx="0" cy="222313"/>
          </a:xfrm>
          <a:custGeom>
            <a:avLst/>
            <a:gdLst/>
            <a:ahLst/>
            <a:cxnLst/>
            <a:rect l="l" t="t" r="r" b="b"/>
            <a:pathLst>
              <a:path h="222313">
                <a:moveTo>
                  <a:pt x="0" y="0"/>
                </a:moveTo>
                <a:lnTo>
                  <a:pt x="0" y="222313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90116" y="1667256"/>
            <a:ext cx="832104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3314700" cy="2171699"/>
          </a:xfrm>
          <a:prstGeom prst="rect">
            <a:avLst/>
          </a:prstGeom>
        </p:spPr>
        <p:txBody>
          <a:bodyPr wrap="square" lIns="0" tIns="12167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 dirty="0"/>
          </a:p>
          <a:p>
            <a:pPr marL="431596">
              <a:lnSpc>
                <a:spcPct val="101725"/>
              </a:lnSpc>
            </a:pPr>
            <a:r>
              <a:rPr sz="800" b="1" spc="0" dirty="0">
                <a:solidFill>
                  <a:srgbClr val="009FDD"/>
                </a:solidFill>
                <a:latin typeface="Calibri Light"/>
                <a:cs typeface="Calibri Light"/>
              </a:rPr>
              <a:t>Requesting</a:t>
            </a:r>
            <a:r>
              <a:rPr lang="en-US" sz="800" b="1" spc="0" dirty="0">
                <a:solidFill>
                  <a:srgbClr val="009FDD"/>
                </a:solidFill>
                <a:latin typeface="Calibri Light"/>
                <a:cs typeface="Calibri Light"/>
              </a:rPr>
              <a:t> a Leave of Absence </a:t>
            </a:r>
          </a:p>
          <a:p>
            <a:pPr marL="431596">
              <a:lnSpc>
                <a:spcPct val="101725"/>
              </a:lnSpc>
            </a:pPr>
            <a:r>
              <a:rPr lang="en-US" sz="800" b="1" spc="0" dirty="0">
                <a:solidFill>
                  <a:srgbClr val="009FDD"/>
                </a:solidFill>
                <a:latin typeface="Calibri Light"/>
                <a:cs typeface="Calibri Light"/>
              </a:rPr>
              <a:t>                      and/or </a:t>
            </a:r>
          </a:p>
          <a:p>
            <a:pPr marL="431596">
              <a:lnSpc>
                <a:spcPct val="101725"/>
              </a:lnSpc>
            </a:pPr>
            <a:r>
              <a:rPr lang="en-US" sz="800" b="1" dirty="0">
                <a:solidFill>
                  <a:srgbClr val="009FDD"/>
                </a:solidFill>
                <a:latin typeface="Calibri Light"/>
                <a:cs typeface="Calibri Light"/>
              </a:rPr>
              <a:t>Requesting an Accommodation</a:t>
            </a:r>
          </a:p>
          <a:p>
            <a:pPr marL="431596">
              <a:lnSpc>
                <a:spcPct val="101725"/>
              </a:lnSpc>
            </a:pPr>
            <a:r>
              <a:rPr lang="en-US" sz="800" b="1" dirty="0">
                <a:solidFill>
                  <a:srgbClr val="009FDD"/>
                </a:solidFill>
                <a:latin typeface="Calibri Light"/>
                <a:cs typeface="Calibri Light"/>
              </a:rPr>
              <a:t>Restriction ADA</a:t>
            </a:r>
            <a:endParaRPr sz="800" b="1" dirty="0">
              <a:latin typeface="Calibri Light"/>
              <a:cs typeface="Calibri Light"/>
            </a:endParaRPr>
          </a:p>
          <a:p>
            <a:pPr marL="430987">
              <a:lnSpc>
                <a:spcPct val="101725"/>
              </a:lnSpc>
              <a:spcBef>
                <a:spcPts val="461"/>
              </a:spcBef>
            </a:pPr>
            <a:r>
              <a:rPr sz="900" b="1" spc="2" dirty="0">
                <a:solidFill>
                  <a:srgbClr val="009FDD"/>
                </a:solidFill>
                <a:latin typeface="Calibri"/>
                <a:cs typeface="Calibri"/>
              </a:rPr>
              <a:t>1.  </a:t>
            </a:r>
            <a:r>
              <a:rPr sz="900" spc="2" dirty="0">
                <a:solidFill>
                  <a:srgbClr val="666666"/>
                </a:solidFill>
                <a:latin typeface="Calibri"/>
                <a:cs typeface="Calibri"/>
              </a:rPr>
              <a:t>Report your need for leave to your Supervisor.</a:t>
            </a:r>
            <a:endParaRPr sz="900" dirty="0">
              <a:latin typeface="Calibri"/>
              <a:cs typeface="Calibri"/>
            </a:endParaRPr>
          </a:p>
          <a:p>
            <a:pPr marL="609295" marR="731855" indent="-178308">
              <a:lnSpc>
                <a:spcPct val="100097"/>
              </a:lnSpc>
              <a:spcBef>
                <a:spcPts val="475"/>
              </a:spcBef>
            </a:pPr>
            <a:r>
              <a:rPr sz="900" b="1" spc="0" dirty="0">
                <a:solidFill>
                  <a:srgbClr val="009FDD"/>
                </a:solidFill>
                <a:latin typeface="Calibri"/>
                <a:cs typeface="Calibri"/>
              </a:rPr>
              <a:t>2.  </a:t>
            </a:r>
            <a:r>
              <a:rPr sz="900" spc="0" dirty="0">
                <a:solidFill>
                  <a:srgbClr val="666666"/>
                </a:solidFill>
                <a:latin typeface="Calibri"/>
                <a:cs typeface="Calibri"/>
              </a:rPr>
              <a:t>Call Sedgwick at </a:t>
            </a:r>
            <a:r>
              <a:rPr sz="900" b="1" spc="0" dirty="0">
                <a:solidFill>
                  <a:srgbClr val="009DDC"/>
                </a:solidFill>
                <a:latin typeface="Calibri"/>
                <a:cs typeface="Calibri"/>
              </a:rPr>
              <a:t>855.279.9092 </a:t>
            </a:r>
            <a:r>
              <a:rPr sz="900" spc="0" dirty="0">
                <a:solidFill>
                  <a:srgbClr val="666666"/>
                </a:solidFill>
                <a:latin typeface="Calibri"/>
                <a:cs typeface="Calibri"/>
              </a:rPr>
              <a:t>or visit </a:t>
            </a:r>
            <a:r>
              <a:rPr sz="900" i="1" u="sng" spc="0" dirty="0">
                <a:solidFill>
                  <a:srgbClr val="666666"/>
                </a:solidFill>
                <a:latin typeface="Calibri"/>
                <a:cs typeface="Calibri"/>
              </a:rPr>
              <a:t>timeoff.sedgwick.com</a:t>
            </a:r>
            <a:r>
              <a:rPr sz="900" i="1" spc="0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900" spc="0" dirty="0">
                <a:solidFill>
                  <a:srgbClr val="666666"/>
                </a:solidFill>
                <a:latin typeface="Calibri"/>
                <a:cs typeface="Calibri"/>
              </a:rPr>
              <a:t>to initiate a request for leave</a:t>
            </a:r>
            <a:r>
              <a:rPr lang="en-US" sz="900" spc="0" dirty="0">
                <a:solidFill>
                  <a:srgbClr val="666666"/>
                </a:solidFill>
                <a:latin typeface="Calibri"/>
                <a:cs typeface="Calibri"/>
              </a:rPr>
              <a:t> or an accommodation</a:t>
            </a:r>
            <a:r>
              <a:rPr sz="900" spc="0" dirty="0">
                <a:solidFill>
                  <a:srgbClr val="666666"/>
                </a:solidFill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 marL="609295" marR="671966" indent="-178308">
              <a:lnSpc>
                <a:spcPts val="1080"/>
              </a:lnSpc>
              <a:spcBef>
                <a:spcPts val="529"/>
              </a:spcBef>
            </a:pPr>
            <a:r>
              <a:rPr sz="900" b="1" spc="2" dirty="0">
                <a:solidFill>
                  <a:srgbClr val="009FDD"/>
                </a:solidFill>
                <a:latin typeface="Calibri"/>
                <a:cs typeface="Calibri"/>
              </a:rPr>
              <a:t>3.  </a:t>
            </a:r>
            <a:r>
              <a:rPr sz="900" spc="2" dirty="0">
                <a:solidFill>
                  <a:srgbClr val="666666"/>
                </a:solidFill>
                <a:latin typeface="Calibri"/>
                <a:cs typeface="Calibri"/>
              </a:rPr>
              <a:t>Provide information requested by Sedgwick as soon as possible.</a:t>
            </a:r>
            <a:endParaRPr sz="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3314700" cy="2171699"/>
          </a:xfrm>
          <a:custGeom>
            <a:avLst/>
            <a:gdLst/>
            <a:ahLst/>
            <a:cxnLst/>
            <a:rect l="l" t="t" r="r" b="b"/>
            <a:pathLst>
              <a:path w="3314700" h="2171699">
                <a:moveTo>
                  <a:pt x="3314700" y="2171699"/>
                </a:moveTo>
                <a:lnTo>
                  <a:pt x="0" y="2171699"/>
                </a:lnTo>
                <a:lnTo>
                  <a:pt x="0" y="0"/>
                </a:lnTo>
                <a:lnTo>
                  <a:pt x="3314700" y="0"/>
                </a:lnTo>
                <a:lnTo>
                  <a:pt x="3314700" y="2171699"/>
                </a:lnTo>
                <a:close/>
              </a:path>
            </a:pathLst>
          </a:custGeom>
          <a:ln w="9525">
            <a:solidFill>
              <a:srgbClr val="585858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3314700" cy="2171699"/>
          </a:xfrm>
          <a:prstGeom prst="rect">
            <a:avLst/>
          </a:prstGeom>
        </p:spPr>
        <p:txBody>
          <a:bodyPr wrap="square" lIns="0" tIns="12064" rIns="0" bIns="0" rtlCol="0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465429" marR="637311">
              <a:lnSpc>
                <a:spcPts val="1320"/>
              </a:lnSpc>
              <a:spcBef>
                <a:spcPts val="66"/>
              </a:spcBef>
            </a:pPr>
            <a:r>
              <a:rPr sz="1100" spc="0" dirty="0">
                <a:solidFill>
                  <a:srgbClr val="009DDC"/>
                </a:solidFill>
                <a:latin typeface="Calibri"/>
                <a:cs typeface="Calibri"/>
              </a:rPr>
              <a:t>Access your absence information from the Sedgwick Employee Portal to:</a:t>
            </a:r>
            <a:endParaRPr sz="1100">
              <a:latin typeface="Calibri"/>
              <a:cs typeface="Calibri"/>
            </a:endParaRPr>
          </a:p>
          <a:p>
            <a:pPr marL="465429">
              <a:lnSpc>
                <a:spcPct val="101725"/>
              </a:lnSpc>
              <a:spcBef>
                <a:spcPts val="546"/>
              </a:spcBef>
            </a:pPr>
            <a:r>
              <a:rPr sz="900" spc="0" dirty="0">
                <a:solidFill>
                  <a:srgbClr val="009FDD"/>
                </a:solidFill>
                <a:latin typeface="Calibri"/>
                <a:cs typeface="Calibri"/>
              </a:rPr>
              <a:t>•  </a:t>
            </a:r>
            <a:r>
              <a:rPr sz="900" spc="0" dirty="0">
                <a:solidFill>
                  <a:srgbClr val="666666"/>
                </a:solidFill>
                <a:latin typeface="Calibri"/>
                <a:cs typeface="Calibri"/>
              </a:rPr>
              <a:t>Initiate a claim</a:t>
            </a:r>
            <a:endParaRPr sz="900">
              <a:latin typeface="Calibri"/>
              <a:cs typeface="Calibri"/>
            </a:endParaRPr>
          </a:p>
          <a:p>
            <a:pPr marL="465429">
              <a:lnSpc>
                <a:spcPts val="1080"/>
              </a:lnSpc>
              <a:spcBef>
                <a:spcPts val="54"/>
              </a:spcBef>
            </a:pPr>
            <a:r>
              <a:rPr sz="900" spc="0" dirty="0">
                <a:solidFill>
                  <a:srgbClr val="009FDD"/>
                </a:solidFill>
                <a:latin typeface="Calibri"/>
                <a:cs typeface="Calibri"/>
              </a:rPr>
              <a:t>•  </a:t>
            </a:r>
            <a:r>
              <a:rPr sz="900" spc="0" dirty="0">
                <a:solidFill>
                  <a:srgbClr val="666666"/>
                </a:solidFill>
                <a:latin typeface="Calibri"/>
                <a:cs typeface="Calibri"/>
              </a:rPr>
              <a:t>View claim status in real-time</a:t>
            </a:r>
            <a:endParaRPr sz="900">
              <a:latin typeface="Calibri"/>
              <a:cs typeface="Calibri"/>
            </a:endParaRPr>
          </a:p>
          <a:p>
            <a:pPr marL="465429">
              <a:lnSpc>
                <a:spcPts val="1080"/>
              </a:lnSpc>
            </a:pPr>
            <a:r>
              <a:rPr sz="900" spc="-1" dirty="0">
                <a:solidFill>
                  <a:srgbClr val="009FDD"/>
                </a:solidFill>
                <a:latin typeface="Calibri"/>
                <a:cs typeface="Calibri"/>
              </a:rPr>
              <a:t>•  </a:t>
            </a:r>
            <a:r>
              <a:rPr sz="900" spc="-1" dirty="0">
                <a:solidFill>
                  <a:srgbClr val="666666"/>
                </a:solidFill>
                <a:latin typeface="Calibri"/>
                <a:cs typeface="Calibri"/>
              </a:rPr>
              <a:t>Access claim documents</a:t>
            </a:r>
            <a:endParaRPr sz="900">
              <a:latin typeface="Calibri"/>
              <a:cs typeface="Calibri"/>
            </a:endParaRPr>
          </a:p>
          <a:p>
            <a:pPr marL="465429">
              <a:lnSpc>
                <a:spcPts val="1080"/>
              </a:lnSpc>
            </a:pPr>
            <a:r>
              <a:rPr sz="900" spc="0" dirty="0">
                <a:solidFill>
                  <a:srgbClr val="009FDD"/>
                </a:solidFill>
                <a:latin typeface="Calibri"/>
                <a:cs typeface="Calibri"/>
              </a:rPr>
              <a:t>•  </a:t>
            </a:r>
            <a:r>
              <a:rPr sz="900" spc="0" dirty="0">
                <a:solidFill>
                  <a:srgbClr val="666666"/>
                </a:solidFill>
                <a:latin typeface="Calibri"/>
                <a:cs typeface="Calibri"/>
              </a:rPr>
              <a:t>Track multiple absences</a:t>
            </a:r>
            <a:endParaRPr sz="900">
              <a:latin typeface="Calibri"/>
              <a:cs typeface="Calibri"/>
            </a:endParaRPr>
          </a:p>
          <a:p>
            <a:pPr marL="465429">
              <a:lnSpc>
                <a:spcPts val="1080"/>
              </a:lnSpc>
            </a:pPr>
            <a:r>
              <a:rPr sz="900" spc="0" dirty="0">
                <a:solidFill>
                  <a:srgbClr val="009FDD"/>
                </a:solidFill>
                <a:latin typeface="Calibri"/>
                <a:cs typeface="Calibri"/>
              </a:rPr>
              <a:t>•  </a:t>
            </a:r>
            <a:r>
              <a:rPr sz="900" spc="0" dirty="0">
                <a:solidFill>
                  <a:srgbClr val="666666"/>
                </a:solidFill>
                <a:latin typeface="Calibri"/>
                <a:cs typeface="Calibri"/>
              </a:rPr>
              <a:t>View available hours for all absence types</a:t>
            </a:r>
            <a:endParaRPr sz="900">
              <a:latin typeface="Calibri"/>
              <a:cs typeface="Calibri"/>
            </a:endParaRPr>
          </a:p>
          <a:p>
            <a:pPr marL="465429">
              <a:lnSpc>
                <a:spcPts val="1080"/>
              </a:lnSpc>
            </a:pPr>
            <a:r>
              <a:rPr sz="900" spc="0" dirty="0">
                <a:solidFill>
                  <a:srgbClr val="009FDD"/>
                </a:solidFill>
                <a:latin typeface="Calibri"/>
                <a:cs typeface="Calibri"/>
              </a:rPr>
              <a:t>• </a:t>
            </a:r>
            <a:r>
              <a:rPr sz="900" spc="0" dirty="0">
                <a:solidFill>
                  <a:srgbClr val="666666"/>
                </a:solidFill>
                <a:latin typeface="Calibri"/>
                <a:cs typeface="Calibri"/>
              </a:rPr>
              <a:t>Communicate with your claim representative</a:t>
            </a:r>
            <a:endParaRPr sz="900">
              <a:latin typeface="Calibri"/>
              <a:cs typeface="Calibri"/>
            </a:endParaRPr>
          </a:p>
          <a:p>
            <a:pPr marL="465429" marR="672735">
              <a:lnSpc>
                <a:spcPts val="1080"/>
              </a:lnSpc>
              <a:spcBef>
                <a:spcPts val="1073"/>
              </a:spcBef>
            </a:pPr>
            <a:r>
              <a:rPr sz="900" spc="-1" dirty="0">
                <a:solidFill>
                  <a:srgbClr val="666666"/>
                </a:solidFill>
                <a:latin typeface="Calibri"/>
                <a:cs typeface="Calibri"/>
              </a:rPr>
              <a:t>Visit </a:t>
            </a:r>
            <a:r>
              <a:rPr sz="900" i="1" spc="-1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900" i="1" u="sng" spc="-1" dirty="0">
                <a:solidFill>
                  <a:srgbClr val="666666"/>
                </a:solidFill>
                <a:latin typeface="Calibri"/>
                <a:cs typeface="Calibri"/>
              </a:rPr>
              <a:t>timeoff.sedgwick.com</a:t>
            </a:r>
            <a:r>
              <a:rPr sz="900" i="1" spc="-1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900" spc="-1" dirty="0">
                <a:solidFill>
                  <a:srgbClr val="666666"/>
                </a:solidFill>
                <a:latin typeface="Calibri"/>
                <a:cs typeface="Calibri"/>
              </a:rPr>
              <a:t>to create your Employee Portal account, or call our customer service team at </a:t>
            </a:r>
            <a:r>
              <a:rPr sz="900" b="1" spc="-1" dirty="0">
                <a:solidFill>
                  <a:srgbClr val="009DDC"/>
                </a:solidFill>
                <a:latin typeface="Calibri"/>
                <a:cs typeface="Calibri"/>
              </a:rPr>
              <a:t>855.279.9092</a:t>
            </a:r>
            <a:r>
              <a:rPr sz="900" spc="-1" dirty="0">
                <a:solidFill>
                  <a:srgbClr val="666666"/>
                </a:solidFill>
                <a:latin typeface="Calibri"/>
                <a:cs typeface="Calibri"/>
              </a:rPr>
              <a:t>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125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Hedlund</dc:creator>
  <cp:lastModifiedBy>Mary Hedlund</cp:lastModifiedBy>
  <cp:revision>2</cp:revision>
  <dcterms:modified xsi:type="dcterms:W3CDTF">2023-05-25T13:47:07Z</dcterms:modified>
</cp:coreProperties>
</file>