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1130-AE80-4317-9B06-DCF1CA5AC54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0664-D00B-4EF4-9148-2811F4592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Ronya – The company supports the individual education efforts of employees.   ASC offers two types of educational reimbursement.  </a:t>
            </a:r>
          </a:p>
          <a:p>
            <a:r>
              <a:rPr lang="en-US" b="1" dirty="0">
                <a:solidFill>
                  <a:srgbClr val="FF0000"/>
                </a:solidFill>
              </a:rPr>
              <a:t>Tuition Reimbursement– up to $3,000 per year</a:t>
            </a:r>
          </a:p>
          <a:p>
            <a:r>
              <a:rPr lang="en-US" b="1" dirty="0">
                <a:solidFill>
                  <a:srgbClr val="FF0000"/>
                </a:solidFill>
              </a:rPr>
              <a:t>Certification Reimbursement – up to $500 per year.</a:t>
            </a:r>
            <a:r>
              <a:rPr lang="en-US" dirty="0"/>
              <a:t> </a:t>
            </a:r>
          </a:p>
          <a:p>
            <a:r>
              <a:rPr lang="en-US" dirty="0"/>
              <a:t>Policies and forms can be found on the ASC Employee Benefits Portal.   You can also reach out to your Benefits team with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4DF7A-E336-4AA6-AEB4-3903418177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890D-0CC2-4189-A5F9-3594712BD00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hyperlink" Target="mailto:ASCBenefitsAdministrators@asccare.com" TargetMode="Externa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142D-1E99-4DC1-B0F3-59F79280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Educational Reimbursement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2EDE7C3-920A-4DBB-98F5-52A4CA4E78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5110" y="1427968"/>
          <a:ext cx="7350241" cy="434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808">
                  <a:extLst>
                    <a:ext uri="{9D8B030D-6E8A-4147-A177-3AD203B41FA5}">
                      <a16:colId xmlns:a16="http://schemas.microsoft.com/office/drawing/2014/main" val="4256833024"/>
                    </a:ext>
                  </a:extLst>
                </a:gridCol>
                <a:gridCol w="2505205">
                  <a:extLst>
                    <a:ext uri="{9D8B030D-6E8A-4147-A177-3AD203B41FA5}">
                      <a16:colId xmlns:a16="http://schemas.microsoft.com/office/drawing/2014/main" val="1599850332"/>
                    </a:ext>
                  </a:extLst>
                </a:gridCol>
                <a:gridCol w="2440228">
                  <a:extLst>
                    <a:ext uri="{9D8B030D-6E8A-4147-A177-3AD203B41FA5}">
                      <a16:colId xmlns:a16="http://schemas.microsoft.com/office/drawing/2014/main" val="2843708502"/>
                    </a:ext>
                  </a:extLst>
                </a:gridCol>
              </a:tblGrid>
              <a:tr h="62706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Tuition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Certification Reimbursement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48660"/>
                  </a:ext>
                </a:extLst>
              </a:tr>
              <a:tr h="645666">
                <a:tc>
                  <a:txBody>
                    <a:bodyPr/>
                    <a:lstStyle/>
                    <a:p>
                      <a:r>
                        <a:rPr lang="en-US" sz="1200" dirty="0"/>
                        <a:t>Eligibility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Six months of FT service prior to beginning 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months of FT service prior to start of certification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67305"/>
                  </a:ext>
                </a:extLst>
              </a:tr>
              <a:tr h="454552">
                <a:tc>
                  <a:txBody>
                    <a:bodyPr/>
                    <a:lstStyle/>
                    <a:p>
                      <a:r>
                        <a:rPr lang="en-US" sz="1200" dirty="0"/>
                        <a:t>Maximum Annual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$3,000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55727"/>
                  </a:ext>
                </a:extLst>
              </a:tr>
              <a:tr h="1343719">
                <a:tc>
                  <a:txBody>
                    <a:bodyPr/>
                    <a:lstStyle/>
                    <a:p>
                      <a:r>
                        <a:rPr lang="en-US" sz="1200" dirty="0"/>
                        <a:t>Deadline to Apply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Request Form must be complete and approved by ED prior to the initial start of class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Request form must be complete and approved by the ED prior to the start of the certification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30487"/>
                  </a:ext>
                </a:extLst>
              </a:tr>
              <a:tr h="636373">
                <a:tc>
                  <a:txBody>
                    <a:bodyPr/>
                    <a:lstStyle/>
                    <a:p>
                      <a:r>
                        <a:rPr lang="en-US" sz="1200" dirty="0"/>
                        <a:t>Deadline to Provide Final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 grades within 30 days of end of class (must be C or higher or pass)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 proof of certification within 30 days of course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5684"/>
                  </a:ext>
                </a:extLst>
              </a:tr>
              <a:tr h="636373">
                <a:tc>
                  <a:txBody>
                    <a:bodyPr/>
                    <a:lstStyle/>
                    <a:p>
                      <a:r>
                        <a:rPr lang="en-US" sz="1200" dirty="0"/>
                        <a:t>Post Benefit Service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months of service after completion 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months of service after completion of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29551"/>
                  </a:ext>
                </a:extLst>
              </a:tr>
            </a:tbl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512D55F-C38A-4879-8719-BC5266309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094" y="6209981"/>
            <a:ext cx="1139190" cy="565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1EC98-0800-46A5-87C4-A1786CA9E15D}"/>
              </a:ext>
            </a:extLst>
          </p:cNvPr>
          <p:cNvSpPr txBox="1"/>
          <p:nvPr/>
        </p:nvSpPr>
        <p:spPr>
          <a:xfrm>
            <a:off x="420414" y="5880538"/>
            <a:ext cx="64691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Educational Reimbursement policies and forms can be found on the ASC  Employee Benefits Portal</a:t>
            </a:r>
          </a:p>
          <a:p>
            <a:r>
              <a:rPr lang="en-US" sz="1050" dirty="0"/>
              <a:t> Reach out to </a:t>
            </a:r>
            <a:r>
              <a:rPr lang="en-US" sz="1050" dirty="0">
                <a:hlinkClick r:id="rId7"/>
              </a:rPr>
              <a:t>ASCBenefitsAdministrators@asccare.com</a:t>
            </a:r>
            <a:r>
              <a:rPr lang="en-US" sz="1050" dirty="0"/>
              <a:t> with questions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4A8C92-3C6F-7946-5AB7-E9675836B7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1760" y="576250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1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219</Words>
  <Application>Microsoft Office PowerPoint</Application>
  <PresentationFormat>Letter Paper (8.5x11 in)</PresentationFormat>
  <Paragraphs>26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Educational Reimbursement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Jones</dc:creator>
  <cp:lastModifiedBy>Mary Hedlund</cp:lastModifiedBy>
  <cp:revision>2</cp:revision>
  <dcterms:created xsi:type="dcterms:W3CDTF">2021-05-26T20:39:05Z</dcterms:created>
  <dcterms:modified xsi:type="dcterms:W3CDTF">2023-12-26T19:57:08Z</dcterms:modified>
</cp:coreProperties>
</file>